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66" r:id="rId4"/>
    <p:sldId id="259" r:id="rId5"/>
    <p:sldId id="260" r:id="rId6"/>
    <p:sldId id="273" r:id="rId7"/>
    <p:sldId id="271" r:id="rId8"/>
    <p:sldId id="268" r:id="rId9"/>
    <p:sldId id="272" r:id="rId10"/>
    <p:sldId id="262" r:id="rId11"/>
    <p:sldId id="276" r:id="rId12"/>
    <p:sldId id="270" r:id="rId13"/>
    <p:sldId id="261" r:id="rId14"/>
    <p:sldId id="263" r:id="rId15"/>
    <p:sldId id="275" r:id="rId16"/>
    <p:sldId id="269" r:id="rId17"/>
    <p:sldId id="26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36" autoAdjust="0"/>
    <p:restoredTop sz="86462" autoAdjust="0"/>
  </p:normalViewPr>
  <p:slideViewPr>
    <p:cSldViewPr>
      <p:cViewPr varScale="1">
        <p:scale>
          <a:sx n="133" d="100"/>
          <a:sy n="133" d="100"/>
        </p:scale>
        <p:origin x="1098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74394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Хабибуллина И.Н.,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учитель русского языка ,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высшая квалификационная категория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руководитель консалтингового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центра учителей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русского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языка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литературы Советского района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196752"/>
            <a:ext cx="8136904" cy="223224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/>
            <a:r>
              <a:rPr lang="ru-RU" sz="3200" dirty="0" smtClean="0"/>
              <a:t>Роль консалтингового центра учителей русского языка и литературы при подготовке учащихся к ОГЭ, ЕГЭ и другим видам проверочных работ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34709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5280587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2852936"/>
            <a:ext cx="5160573" cy="3870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9661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9524845"/>
              </p:ext>
            </p:extLst>
          </p:nvPr>
        </p:nvGraphicFramePr>
        <p:xfrm>
          <a:off x="179512" y="116632"/>
          <a:ext cx="8784976" cy="6465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2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1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6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643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2907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Частотность</a:t>
                      </a:r>
                      <a:endParaRPr lang="ru-RU" sz="16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Количество присутствующих</a:t>
                      </a:r>
                      <a:endParaRPr lang="ru-RU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Формат деятельности</a:t>
                      </a:r>
                      <a:endParaRPr lang="ru-RU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Проблемные зоны,</a:t>
                      </a:r>
                      <a:r>
                        <a:rPr lang="ru-RU" sz="1800" baseline="0" dirty="0" smtClean="0"/>
                        <a:t> тематика</a:t>
                      </a:r>
                      <a:endParaRPr lang="ru-RU" sz="18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963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сентябрь</a:t>
                      </a:r>
                      <a:endParaRPr lang="ru-RU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38</a:t>
                      </a:r>
                      <a:endParaRPr lang="ru-RU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Консультация</a:t>
                      </a:r>
                      <a:endParaRPr lang="ru-RU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Анализ результатов ЕГЭ 2021</a:t>
                      </a:r>
                      <a:r>
                        <a:rPr lang="ru-RU" sz="1800" baseline="0" dirty="0" smtClean="0"/>
                        <a:t>, </a:t>
                      </a:r>
                      <a:r>
                        <a:rPr lang="ru-RU" sz="1800" dirty="0" smtClean="0"/>
                        <a:t>знакомство с новинками методической литературы, перечнем сайтов для подготовки к ЕГЭ и ОГЭ</a:t>
                      </a:r>
                      <a:endParaRPr lang="ru-RU" sz="18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39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октябрь</a:t>
                      </a:r>
                      <a:endParaRPr lang="ru-RU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26</a:t>
                      </a:r>
                      <a:endParaRPr lang="ru-RU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Семинар-практикум</a:t>
                      </a:r>
                      <a:endParaRPr lang="ru-RU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Написание</a:t>
                      </a:r>
                      <a:r>
                        <a:rPr lang="ru-RU" sz="1800" baseline="0" dirty="0" smtClean="0"/>
                        <a:t> сочинения по литературе</a:t>
                      </a:r>
                      <a:endParaRPr lang="ru-RU" sz="18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957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декабрь</a:t>
                      </a:r>
                      <a:endParaRPr lang="ru-RU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31</a:t>
                      </a:r>
                      <a:endParaRPr lang="ru-RU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Мастер-класс</a:t>
                      </a:r>
                      <a:endParaRPr lang="ru-RU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Итоговая аттестация. Выполнение задания</a:t>
                      </a:r>
                      <a:r>
                        <a:rPr lang="ru-RU" sz="1800" baseline="0" dirty="0" smtClean="0"/>
                        <a:t> части С.</a:t>
                      </a:r>
                      <a:endParaRPr lang="ru-RU" sz="18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646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январь</a:t>
                      </a:r>
                      <a:endParaRPr lang="ru-RU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29</a:t>
                      </a:r>
                      <a:endParaRPr lang="ru-RU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Семинар-практикум</a:t>
                      </a:r>
                      <a:endParaRPr lang="ru-RU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Литература. ЕГЭ. Задания с развернутым ответом.</a:t>
                      </a:r>
                      <a:endParaRPr lang="ru-RU" sz="18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646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ф</a:t>
                      </a:r>
                      <a:r>
                        <a:rPr lang="ru-RU" sz="1800" smtClean="0"/>
                        <a:t>евраль</a:t>
                      </a:r>
                      <a:endParaRPr lang="ru-RU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34</a:t>
                      </a:r>
                      <a:endParaRPr lang="ru-RU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консультация</a:t>
                      </a:r>
                      <a:endParaRPr lang="ru-RU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Методы, формы и средства подготовки к ЕГЭ и ОГЭ.</a:t>
                      </a:r>
                      <a:endParaRPr lang="ru-RU" sz="18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860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март</a:t>
                      </a:r>
                      <a:endParaRPr lang="ru-RU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25</a:t>
                      </a:r>
                      <a:endParaRPr lang="ru-RU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Семинар-практикум</a:t>
                      </a:r>
                      <a:endParaRPr lang="ru-RU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Использование современных образовательных технологий  при</a:t>
                      </a:r>
                      <a:r>
                        <a:rPr lang="ru-RU" sz="1800" baseline="0" dirty="0" smtClean="0"/>
                        <a:t> подготовке к ОГЭ и ЕГЭ</a:t>
                      </a:r>
                      <a:endParaRPr lang="ru-RU" sz="18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821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21" b="7424"/>
          <a:stretch/>
        </p:blipFill>
        <p:spPr bwMode="auto">
          <a:xfrm>
            <a:off x="183348" y="188640"/>
            <a:ext cx="8542818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8767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686800" cy="144805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>
                <a:effectLst/>
              </a:rPr>
              <a:t>В подготовке учащихся к ЕГЭ выделяют три основных </a:t>
            </a:r>
            <a:r>
              <a:rPr lang="ru-RU" dirty="0" smtClean="0">
                <a:effectLst/>
              </a:rPr>
              <a:t>направления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411760" y="3717032"/>
            <a:ext cx="4248472" cy="108012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Предметная готовность</a:t>
            </a:r>
            <a:endParaRPr lang="ru-RU" sz="32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23528" y="2564904"/>
            <a:ext cx="3816424" cy="103911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>
            <a:normAutofit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ru-RU" dirty="0" smtClean="0"/>
              <a:t>Информационная готовность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644008" y="5085184"/>
            <a:ext cx="4171157" cy="13681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ru-RU" dirty="0" smtClean="0"/>
              <a:t>Психологическая готовность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0968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8639"/>
            <a:ext cx="4824536" cy="361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2942946"/>
            <a:ext cx="4798840" cy="3599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369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5655543" cy="79950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Западающие зоны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29003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Русский язык: №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1,2,8,10,11,12,21,27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Литература: №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5,6,10,11,12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(задания с развернутым ответом)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7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Выступления учителей, подготовивших 100балльников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1556792"/>
            <a:ext cx="3655218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5904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b="1" dirty="0" err="1"/>
              <a:t>Тьюторская</a:t>
            </a:r>
            <a:r>
              <a:rPr lang="ru-RU" sz="2000" b="1" dirty="0"/>
              <a:t> поддержка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учителей русского языка в рамках работы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 smtClean="0"/>
              <a:t>консалтингового </a:t>
            </a:r>
            <a:r>
              <a:rPr lang="ru-RU" sz="2000" b="1" dirty="0"/>
              <a:t>центра Советского района</a:t>
            </a:r>
            <a:endParaRPr lang="ru-RU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936750"/>
            <a:ext cx="7467600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0743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Актуальность создания сети Ресурсных центров 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в образовательной системе г. Казани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3655218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988840"/>
            <a:ext cx="3526818" cy="470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0193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655218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556792"/>
            <a:ext cx="367240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85010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/>
              <a:t>Консалтинг — </a:t>
            </a:r>
            <a:r>
              <a:rPr lang="ru-RU" dirty="0" smtClean="0"/>
              <a:t>это консультирование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778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260648"/>
            <a:ext cx="8812088" cy="58194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Основной </a:t>
            </a:r>
            <a:r>
              <a:rPr lang="ru-RU" b="1" i="1" u="sng" dirty="0"/>
              <a:t>целью</a:t>
            </a:r>
            <a:r>
              <a:rPr lang="ru-RU" dirty="0"/>
              <a:t> деятельности </a:t>
            </a:r>
            <a:r>
              <a:rPr lang="ru-RU" dirty="0" smtClean="0"/>
              <a:t>консалтингового </a:t>
            </a:r>
            <a:r>
              <a:rPr lang="ru-RU" dirty="0"/>
              <a:t>центра является распространение передового педагогического опыта подготовки учащихся к государственной (итоговой) аттестации в форме </a:t>
            </a:r>
            <a:r>
              <a:rPr lang="ru-RU" dirty="0" smtClean="0"/>
              <a:t>ЕГЭ.</a:t>
            </a:r>
          </a:p>
          <a:p>
            <a:pPr marL="0" indent="0">
              <a:buNone/>
            </a:pPr>
            <a:r>
              <a:rPr lang="ru-RU" dirty="0" smtClean="0"/>
              <a:t> В ходе своей деятельности консалтинговый центр решает следующие </a:t>
            </a:r>
            <a:r>
              <a:rPr lang="ru-RU" b="1" i="1" u="sng" dirty="0" smtClean="0"/>
              <a:t>задачи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/>
              <a:t>обобщение и распространение передового педагогического опыта в сфере подготовки учащихся к государственной (итоговой) аттестации в форме ЕГЭ в соответствии с планом деятельности, согласованным с Управлением образования исполнительного комитета муниципального образования города Казани;</a:t>
            </a:r>
          </a:p>
          <a:p>
            <a:pPr marL="0" indent="0">
              <a:buNone/>
            </a:pPr>
            <a:r>
              <a:rPr lang="ru-RU" dirty="0"/>
              <a:t>- повышение методического мастерства педагогических кадров в области подготовки учащихся к государственной (итоговой) аттестации в форме ЕГЭ с целью повышения качества образования в целом</a:t>
            </a:r>
          </a:p>
        </p:txBody>
      </p:sp>
    </p:spTree>
    <p:extLst>
      <p:ext uri="{BB962C8B-B14F-4D97-AF65-F5344CB8AC3E}">
        <p14:creationId xmlns:p14="http://schemas.microsoft.com/office/powerpoint/2010/main" val="2833398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4800" y="260648"/>
            <a:ext cx="8686800" cy="626469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Основные организационные формы деятельности </a:t>
            </a:r>
            <a:endParaRPr lang="ru-RU" dirty="0"/>
          </a:p>
          <a:p>
            <a:r>
              <a:rPr lang="ru-RU" b="1" dirty="0" smtClean="0"/>
              <a:t>консалтингового </a:t>
            </a:r>
            <a:r>
              <a:rPr lang="ru-RU" b="1" dirty="0"/>
              <a:t>центра по распространению педагогического опыта по подготовке учащихся к ЕГЭ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Консультирование педагогов по проблемам подготовки учащихся к ЕГЭ в различном формате (групповые, индивидуальные, сетевые, </a:t>
            </a:r>
            <a:r>
              <a:rPr lang="ru-RU" dirty="0" err="1"/>
              <a:t>скайп</a:t>
            </a:r>
            <a:r>
              <a:rPr lang="ru-RU" dirty="0"/>
              <a:t> – консультирование и т. д.)</a:t>
            </a:r>
          </a:p>
          <a:p>
            <a:r>
              <a:rPr lang="ru-RU" dirty="0" smtClean="0"/>
              <a:t> </a:t>
            </a:r>
            <a:r>
              <a:rPr lang="ru-RU" dirty="0"/>
              <a:t>Семинары (обучающие, проблемные, практические и т. д.)</a:t>
            </a:r>
          </a:p>
          <a:p>
            <a:r>
              <a:rPr lang="ru-RU" dirty="0" smtClean="0"/>
              <a:t> </a:t>
            </a:r>
            <a:r>
              <a:rPr lang="ru-RU" dirty="0"/>
              <a:t>Мастер – классы</a:t>
            </a:r>
          </a:p>
          <a:p>
            <a:r>
              <a:rPr lang="ru-RU" dirty="0" smtClean="0"/>
              <a:t> </a:t>
            </a:r>
            <a:r>
              <a:rPr lang="ru-RU" dirty="0"/>
              <a:t>Практикумы</a:t>
            </a:r>
          </a:p>
          <a:p>
            <a:r>
              <a:rPr lang="ru-RU" dirty="0" smtClean="0"/>
              <a:t>Конференции</a:t>
            </a:r>
            <a:endParaRPr lang="ru-RU" dirty="0"/>
          </a:p>
          <a:p>
            <a:r>
              <a:rPr lang="ru-RU" dirty="0" smtClean="0"/>
              <a:t>Творческие </a:t>
            </a:r>
            <a:r>
              <a:rPr lang="ru-RU" dirty="0"/>
              <a:t>лаборатории</a:t>
            </a:r>
          </a:p>
          <a:p>
            <a:r>
              <a:rPr lang="ru-RU" dirty="0" smtClean="0"/>
              <a:t>Круглые </a:t>
            </a:r>
            <a:r>
              <a:rPr lang="ru-RU" dirty="0"/>
              <a:t>столы</a:t>
            </a:r>
          </a:p>
          <a:p>
            <a:r>
              <a:rPr lang="ru-RU" dirty="0" smtClean="0"/>
              <a:t>Тренинги</a:t>
            </a:r>
            <a:endParaRPr lang="ru-RU" dirty="0"/>
          </a:p>
          <a:p>
            <a:r>
              <a:rPr lang="ru-RU" dirty="0" smtClean="0"/>
              <a:t>Методические </a:t>
            </a:r>
            <a:r>
              <a:rPr lang="ru-RU" dirty="0"/>
              <a:t>выставки (брошюры, бюллетени)</a:t>
            </a:r>
          </a:p>
          <a:p>
            <a:r>
              <a:rPr lang="ru-RU" dirty="0" smtClean="0"/>
              <a:t>Индивидуальное </a:t>
            </a:r>
            <a:r>
              <a:rPr lang="ru-RU" dirty="0"/>
              <a:t>наставничество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503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625" y="0"/>
          <a:ext cx="8715375" cy="400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r:id="rId3" imgW="8718036" imgH="3999323" progId="Excel.Chart.8">
                  <p:embed/>
                </p:oleObj>
              </mc:Choice>
              <mc:Fallback>
                <p:oleObj r:id="rId3" imgW="8718036" imgH="3999323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0"/>
                        <a:ext cx="8715375" cy="400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0063" y="4071938"/>
            <a:ext cx="8286750" cy="26781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</a:rPr>
              <a:t>1 групп</a:t>
            </a:r>
            <a:r>
              <a:rPr lang="ru-RU" sz="2800" b="1" dirty="0"/>
              <a:t>а(не прошли порог)  – 3 </a:t>
            </a:r>
            <a:r>
              <a:rPr lang="ru-RU" sz="2800" b="1" dirty="0" smtClean="0"/>
              <a:t>человека– </a:t>
            </a:r>
            <a:r>
              <a:rPr lang="ru-RU" sz="2800" b="1" dirty="0"/>
              <a:t>сдали бланки пустыми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</a:rPr>
              <a:t>2 группа</a:t>
            </a:r>
            <a:r>
              <a:rPr lang="ru-RU" sz="2800" b="1" dirty="0"/>
              <a:t>(преодолевшие порог, но ниже 60 баллов) – 2  человека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B050"/>
                </a:solidFill>
              </a:rPr>
              <a:t>3 группа </a:t>
            </a:r>
            <a:r>
              <a:rPr lang="ru-RU" sz="2800" b="1" dirty="0"/>
              <a:t>(от 60 до 80 )– 13 человек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4A206A"/>
                </a:solidFill>
              </a:rPr>
              <a:t>4 группа</a:t>
            </a:r>
            <a:r>
              <a:rPr lang="ru-RU" sz="2800" b="1" dirty="0"/>
              <a:t>(от 80 до 100)  - 31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330580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476672"/>
            <a:ext cx="8414592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9031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534" y="1340768"/>
            <a:ext cx="3817236" cy="5089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1268760"/>
            <a:ext cx="3834426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9361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9602" y="204614"/>
            <a:ext cx="4357688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Модули плана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57188" y="2204864"/>
            <a:ext cx="2224087" cy="14401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400" b="1" dirty="0" smtClean="0"/>
              <a:t>Работа с учителями </a:t>
            </a:r>
            <a:r>
              <a:rPr lang="ru-RU" sz="1400" b="1" dirty="0"/>
              <a:t>русского языка, </a:t>
            </a:r>
            <a:r>
              <a:rPr lang="ru-RU" sz="1400" b="1" dirty="0" smtClean="0"/>
              <a:t>испытывающими </a:t>
            </a:r>
            <a:r>
              <a:rPr lang="ru-RU" sz="1400" b="1" dirty="0"/>
              <a:t>затруднения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  подготовке учащихся к ОГЭ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ЕГЭ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843808" y="2357439"/>
            <a:ext cx="2233613" cy="1143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Работа с молодыми учителями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929313" y="2204864"/>
            <a:ext cx="2928937" cy="12955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/>
              <a:t>Работа с учителями </a:t>
            </a:r>
            <a:r>
              <a:rPr lang="ru-RU" b="1" dirty="0"/>
              <a:t>со стажем, </a:t>
            </a:r>
            <a:r>
              <a:rPr lang="ru-RU" b="1" dirty="0" smtClean="0"/>
              <a:t>прошедшими переподготовку </a:t>
            </a:r>
            <a:r>
              <a:rPr lang="ru-RU" b="1" dirty="0"/>
              <a:t>на учителя русского языка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1331640" y="1428750"/>
            <a:ext cx="2174082" cy="77611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3648075" y="1665288"/>
            <a:ext cx="928688" cy="4556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500688" y="1347614"/>
            <a:ext cx="2000250" cy="8572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357188" y="3786188"/>
            <a:ext cx="2224087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600" b="1" dirty="0">
                <a:latin typeface="Times New Roman" pitchFamily="18" charset="0"/>
                <a:cs typeface="Times New Roman" pitchFamily="18" charset="0"/>
              </a:rPr>
              <a:t>Семинары-практикумы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(с приглашением  председателя предметной комиссии по литературе Сорокиной Т.В. и экспертов по проверке русского языка)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3000375" y="3786188"/>
            <a:ext cx="2224088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rmAutofit fontScale="3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Семинары-практикумы ( с приглашением </a:t>
            </a:r>
            <a:r>
              <a:rPr lang="ru-RU" sz="4400" b="1" dirty="0" err="1">
                <a:latin typeface="Times New Roman" pitchFamily="18" charset="0"/>
                <a:cs typeface="Times New Roman" pitchFamily="18" charset="0"/>
              </a:rPr>
              <a:t>тьюторов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, курирующих внедрение ФГОС)</a:t>
            </a: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357188" y="5143500"/>
            <a:ext cx="2224087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4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Обобщение опыта работы учителей, давших  100-балльников</a:t>
            </a: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3000375" y="5143500"/>
            <a:ext cx="2224088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rmAutofit fontScale="3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Мастер-классы опытных учителей района, обмен опытом во время консультаций</a:t>
            </a: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6072188" y="3786188"/>
            <a:ext cx="2714625" cy="1143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 fontScale="47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Составление индивидуальных карт самообразования</a:t>
            </a: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6072188" y="5143500"/>
            <a:ext cx="2714625" cy="1143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Консультации,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разъяснительная работа</a:t>
            </a:r>
          </a:p>
        </p:txBody>
      </p:sp>
    </p:spTree>
    <p:extLst>
      <p:ext uri="{BB962C8B-B14F-4D97-AF65-F5344CB8AC3E}">
        <p14:creationId xmlns:p14="http://schemas.microsoft.com/office/powerpoint/2010/main" val="255144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520</TotalTime>
  <Words>402</Words>
  <Application>Microsoft Office PowerPoint</Application>
  <PresentationFormat>Экран (4:3)</PresentationFormat>
  <Paragraphs>77</Paragraphs>
  <Slides>17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Century Schoolbook</vt:lpstr>
      <vt:lpstr>Times New Roman</vt:lpstr>
      <vt:lpstr>Wingdings</vt:lpstr>
      <vt:lpstr>Wingdings 2</vt:lpstr>
      <vt:lpstr>Эркер</vt:lpstr>
      <vt:lpstr>Диаграмма Microsoft Excel</vt:lpstr>
      <vt:lpstr>Хабибуллина И.Н.,  учитель русского языка ,  высшая квалификационная категория, руководитель консалтингового центра учителей  русского языка и литературы Советского района   </vt:lpstr>
      <vt:lpstr>Актуальность создания сети Ресурсных центров  в образовательной системе г. Казани </vt:lpstr>
      <vt:lpstr>Консалтинг — это консультирование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Модули плана</vt:lpstr>
      <vt:lpstr>Презентация PowerPoint</vt:lpstr>
      <vt:lpstr>Презентация PowerPoint</vt:lpstr>
      <vt:lpstr>Презентация PowerPoint</vt:lpstr>
      <vt:lpstr>В подготовке учащихся к ЕГЭ выделяют три основных направления </vt:lpstr>
      <vt:lpstr>Презентация PowerPoint</vt:lpstr>
      <vt:lpstr>Западающие зоны</vt:lpstr>
      <vt:lpstr>Выступления учителей, подготовивших 100балльников</vt:lpstr>
      <vt:lpstr>Тьюторская поддержка учителей русского языка в рамках работы консалтингового центра Советского района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Гимназия125</dc:creator>
  <cp:lastModifiedBy>User</cp:lastModifiedBy>
  <cp:revision>42</cp:revision>
  <dcterms:created xsi:type="dcterms:W3CDTF">2022-05-10T13:55:14Z</dcterms:created>
  <dcterms:modified xsi:type="dcterms:W3CDTF">2022-05-12T14:43:53Z</dcterms:modified>
</cp:coreProperties>
</file>